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17BBCF-DFB1-4FF6-90AD-A9A40ABEB6C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30D98AD2-17F0-40A4-9699-1FE0B6D1A7AE}">
      <dgm:prSet phldrT="[Texto]"/>
      <dgm:spPr/>
      <dgm:t>
        <a:bodyPr/>
        <a:lstStyle/>
        <a:p>
          <a:r>
            <a:rPr lang="es-AR" dirty="0"/>
            <a:t>Relaciones</a:t>
          </a:r>
        </a:p>
      </dgm:t>
    </dgm:pt>
    <dgm:pt modelId="{3035B327-5565-4AB4-99EA-5A417B23DDE5}" type="parTrans" cxnId="{E9524AF7-AFE2-4758-ABA1-81051A49F697}">
      <dgm:prSet/>
      <dgm:spPr/>
      <dgm:t>
        <a:bodyPr/>
        <a:lstStyle/>
        <a:p>
          <a:endParaRPr lang="es-AR"/>
        </a:p>
      </dgm:t>
    </dgm:pt>
    <dgm:pt modelId="{EF0BB5D6-0C9C-4F1D-B312-26C1DAC872B0}" type="sibTrans" cxnId="{E9524AF7-AFE2-4758-ABA1-81051A49F697}">
      <dgm:prSet/>
      <dgm:spPr/>
      <dgm:t>
        <a:bodyPr/>
        <a:lstStyle/>
        <a:p>
          <a:endParaRPr lang="es-AR"/>
        </a:p>
      </dgm:t>
    </dgm:pt>
    <dgm:pt modelId="{71BB3E98-5F82-47B0-8654-02036B7E7156}">
      <dgm:prSet phldrT="[Texto]"/>
      <dgm:spPr/>
      <dgm:t>
        <a:bodyPr/>
        <a:lstStyle/>
        <a:p>
          <a:r>
            <a:rPr lang="es-AR" dirty="0"/>
            <a:t>Delito</a:t>
          </a:r>
        </a:p>
      </dgm:t>
    </dgm:pt>
    <dgm:pt modelId="{CA1EC1D2-1E96-42F8-9EAF-87AEBD1CE475}" type="parTrans" cxnId="{8EF794EF-30E1-42DB-B5B5-B8D981A07256}">
      <dgm:prSet/>
      <dgm:spPr/>
      <dgm:t>
        <a:bodyPr/>
        <a:lstStyle/>
        <a:p>
          <a:endParaRPr lang="es-AR"/>
        </a:p>
      </dgm:t>
    </dgm:pt>
    <dgm:pt modelId="{D4D700EA-49EA-43D8-99A7-9C734DC944FE}" type="sibTrans" cxnId="{8EF794EF-30E1-42DB-B5B5-B8D981A07256}">
      <dgm:prSet/>
      <dgm:spPr/>
      <dgm:t>
        <a:bodyPr/>
        <a:lstStyle/>
        <a:p>
          <a:endParaRPr lang="es-AR"/>
        </a:p>
      </dgm:t>
    </dgm:pt>
    <dgm:pt modelId="{FC923DBF-A63A-43DF-8228-4A0EA03C52C8}">
      <dgm:prSet phldrT="[Texto]"/>
      <dgm:spPr/>
      <dgm:t>
        <a:bodyPr/>
        <a:lstStyle/>
        <a:p>
          <a:r>
            <a:rPr lang="es-AR" dirty="0"/>
            <a:t>Conflicto</a:t>
          </a:r>
        </a:p>
      </dgm:t>
    </dgm:pt>
    <dgm:pt modelId="{1EEC3552-C9D0-4CA5-83E8-98048F775269}" type="parTrans" cxnId="{89A0EB1B-947E-41A8-A560-1B0741F45592}">
      <dgm:prSet/>
      <dgm:spPr/>
      <dgm:t>
        <a:bodyPr/>
        <a:lstStyle/>
        <a:p>
          <a:endParaRPr lang="es-AR"/>
        </a:p>
      </dgm:t>
    </dgm:pt>
    <dgm:pt modelId="{02E4DA02-8BA0-426E-BA3F-BFD0F2A87978}" type="sibTrans" cxnId="{89A0EB1B-947E-41A8-A560-1B0741F45592}">
      <dgm:prSet/>
      <dgm:spPr/>
      <dgm:t>
        <a:bodyPr/>
        <a:lstStyle/>
        <a:p>
          <a:endParaRPr lang="es-AR"/>
        </a:p>
      </dgm:t>
    </dgm:pt>
    <dgm:pt modelId="{CBF13B93-E8FB-47EB-ACA0-6F0005CDB6A0}" type="pres">
      <dgm:prSet presAssocID="{5817BBCF-DFB1-4FF6-90AD-A9A40ABEB6CE}" presName="compositeShape" presStyleCnt="0">
        <dgm:presLayoutVars>
          <dgm:chMax val="7"/>
          <dgm:dir/>
          <dgm:resizeHandles val="exact"/>
        </dgm:presLayoutVars>
      </dgm:prSet>
      <dgm:spPr/>
    </dgm:pt>
    <dgm:pt modelId="{CD1334AC-B88D-482A-AE5C-BE5A48D389CF}" type="pres">
      <dgm:prSet presAssocID="{5817BBCF-DFB1-4FF6-90AD-A9A40ABEB6CE}" presName="wedge1" presStyleLbl="node1" presStyleIdx="0" presStyleCnt="3"/>
      <dgm:spPr/>
    </dgm:pt>
    <dgm:pt modelId="{E37D4A67-B1B4-4C2C-9DC1-3C46E155BFFA}" type="pres">
      <dgm:prSet presAssocID="{5817BBCF-DFB1-4FF6-90AD-A9A40ABEB6CE}" presName="dummy1a" presStyleCnt="0"/>
      <dgm:spPr/>
    </dgm:pt>
    <dgm:pt modelId="{E9F8EECF-EF85-4ACC-9563-422862FA0178}" type="pres">
      <dgm:prSet presAssocID="{5817BBCF-DFB1-4FF6-90AD-A9A40ABEB6CE}" presName="dummy1b" presStyleCnt="0"/>
      <dgm:spPr/>
    </dgm:pt>
    <dgm:pt modelId="{BAE20693-22A1-4D66-A194-38D527464FE7}" type="pres">
      <dgm:prSet presAssocID="{5817BBCF-DFB1-4FF6-90AD-A9A40ABEB6C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B6F4D88-C7CE-4F69-A05B-CB71E719469E}" type="pres">
      <dgm:prSet presAssocID="{5817BBCF-DFB1-4FF6-90AD-A9A40ABEB6CE}" presName="wedge2" presStyleLbl="node1" presStyleIdx="1" presStyleCnt="3"/>
      <dgm:spPr/>
    </dgm:pt>
    <dgm:pt modelId="{5FE69CF0-DCE5-4AE4-A6E3-DFF603E09950}" type="pres">
      <dgm:prSet presAssocID="{5817BBCF-DFB1-4FF6-90AD-A9A40ABEB6CE}" presName="dummy2a" presStyleCnt="0"/>
      <dgm:spPr/>
    </dgm:pt>
    <dgm:pt modelId="{7521CD5F-DFEA-4E39-892F-0374A2E67E1C}" type="pres">
      <dgm:prSet presAssocID="{5817BBCF-DFB1-4FF6-90AD-A9A40ABEB6CE}" presName="dummy2b" presStyleCnt="0"/>
      <dgm:spPr/>
    </dgm:pt>
    <dgm:pt modelId="{E669FB20-2A9B-4EB7-8114-FCD89CA6366D}" type="pres">
      <dgm:prSet presAssocID="{5817BBCF-DFB1-4FF6-90AD-A9A40ABEB6C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BA11792-92E6-48ED-99B3-651BE2A420AA}" type="pres">
      <dgm:prSet presAssocID="{5817BBCF-DFB1-4FF6-90AD-A9A40ABEB6CE}" presName="wedge3" presStyleLbl="node1" presStyleIdx="2" presStyleCnt="3"/>
      <dgm:spPr/>
    </dgm:pt>
    <dgm:pt modelId="{A305E430-0227-49F7-AE11-6150E92A45EA}" type="pres">
      <dgm:prSet presAssocID="{5817BBCF-DFB1-4FF6-90AD-A9A40ABEB6CE}" presName="dummy3a" presStyleCnt="0"/>
      <dgm:spPr/>
    </dgm:pt>
    <dgm:pt modelId="{B96F1B39-8A27-4FBC-9264-ADD698144FEA}" type="pres">
      <dgm:prSet presAssocID="{5817BBCF-DFB1-4FF6-90AD-A9A40ABEB6CE}" presName="dummy3b" presStyleCnt="0"/>
      <dgm:spPr/>
    </dgm:pt>
    <dgm:pt modelId="{59F818EA-D6F3-400D-BBFE-5CDC9F43369B}" type="pres">
      <dgm:prSet presAssocID="{5817BBCF-DFB1-4FF6-90AD-A9A40ABEB6C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A1C55401-EBD6-4E36-890C-F54B7C3232CF}" type="pres">
      <dgm:prSet presAssocID="{EF0BB5D6-0C9C-4F1D-B312-26C1DAC872B0}" presName="arrowWedge1" presStyleLbl="fgSibTrans2D1" presStyleIdx="0" presStyleCnt="3"/>
      <dgm:spPr/>
    </dgm:pt>
    <dgm:pt modelId="{F1B62D5B-08B1-4FD5-B79E-164C4E775798}" type="pres">
      <dgm:prSet presAssocID="{D4D700EA-49EA-43D8-99A7-9C734DC944FE}" presName="arrowWedge2" presStyleLbl="fgSibTrans2D1" presStyleIdx="1" presStyleCnt="3"/>
      <dgm:spPr/>
    </dgm:pt>
    <dgm:pt modelId="{12ADFF98-7417-4108-863C-24E60EFBDB4C}" type="pres">
      <dgm:prSet presAssocID="{02E4DA02-8BA0-426E-BA3F-BFD0F2A87978}" presName="arrowWedge3" presStyleLbl="fgSibTrans2D1" presStyleIdx="2" presStyleCnt="3"/>
      <dgm:spPr/>
    </dgm:pt>
  </dgm:ptLst>
  <dgm:cxnLst>
    <dgm:cxn modelId="{89A0EB1B-947E-41A8-A560-1B0741F45592}" srcId="{5817BBCF-DFB1-4FF6-90AD-A9A40ABEB6CE}" destId="{FC923DBF-A63A-43DF-8228-4A0EA03C52C8}" srcOrd="2" destOrd="0" parTransId="{1EEC3552-C9D0-4CA5-83E8-98048F775269}" sibTransId="{02E4DA02-8BA0-426E-BA3F-BFD0F2A87978}"/>
    <dgm:cxn modelId="{A82D3F37-FDFE-4469-9FF9-53C115DC1CE0}" type="presOf" srcId="{FC923DBF-A63A-43DF-8228-4A0EA03C52C8}" destId="{59F818EA-D6F3-400D-BBFE-5CDC9F43369B}" srcOrd="1" destOrd="0" presId="urn:microsoft.com/office/officeart/2005/8/layout/cycle8"/>
    <dgm:cxn modelId="{5151F345-AF83-4BA8-A96B-DF9CEF8A309D}" type="presOf" srcId="{5817BBCF-DFB1-4FF6-90AD-A9A40ABEB6CE}" destId="{CBF13B93-E8FB-47EB-ACA0-6F0005CDB6A0}" srcOrd="0" destOrd="0" presId="urn:microsoft.com/office/officeart/2005/8/layout/cycle8"/>
    <dgm:cxn modelId="{A3FE34A3-F0F1-4A94-A6CD-EAA1836B05A2}" type="presOf" srcId="{71BB3E98-5F82-47B0-8654-02036B7E7156}" destId="{E669FB20-2A9B-4EB7-8114-FCD89CA6366D}" srcOrd="1" destOrd="0" presId="urn:microsoft.com/office/officeart/2005/8/layout/cycle8"/>
    <dgm:cxn modelId="{B5F3AFAF-BD60-4840-99D7-BA1413F5A9B1}" type="presOf" srcId="{71BB3E98-5F82-47B0-8654-02036B7E7156}" destId="{DB6F4D88-C7CE-4F69-A05B-CB71E719469E}" srcOrd="0" destOrd="0" presId="urn:microsoft.com/office/officeart/2005/8/layout/cycle8"/>
    <dgm:cxn modelId="{7394EFBD-9DC4-4F23-823B-B1164E84C1CD}" type="presOf" srcId="{30D98AD2-17F0-40A4-9699-1FE0B6D1A7AE}" destId="{BAE20693-22A1-4D66-A194-38D527464FE7}" srcOrd="1" destOrd="0" presId="urn:microsoft.com/office/officeart/2005/8/layout/cycle8"/>
    <dgm:cxn modelId="{B4024EC5-DB1B-4B4C-B351-4A192A73AF69}" type="presOf" srcId="{30D98AD2-17F0-40A4-9699-1FE0B6D1A7AE}" destId="{CD1334AC-B88D-482A-AE5C-BE5A48D389CF}" srcOrd="0" destOrd="0" presId="urn:microsoft.com/office/officeart/2005/8/layout/cycle8"/>
    <dgm:cxn modelId="{260078C6-49D8-40C0-88B1-71B4931117FC}" type="presOf" srcId="{FC923DBF-A63A-43DF-8228-4A0EA03C52C8}" destId="{ABA11792-92E6-48ED-99B3-651BE2A420AA}" srcOrd="0" destOrd="0" presId="urn:microsoft.com/office/officeart/2005/8/layout/cycle8"/>
    <dgm:cxn modelId="{8EF794EF-30E1-42DB-B5B5-B8D981A07256}" srcId="{5817BBCF-DFB1-4FF6-90AD-A9A40ABEB6CE}" destId="{71BB3E98-5F82-47B0-8654-02036B7E7156}" srcOrd="1" destOrd="0" parTransId="{CA1EC1D2-1E96-42F8-9EAF-87AEBD1CE475}" sibTransId="{D4D700EA-49EA-43D8-99A7-9C734DC944FE}"/>
    <dgm:cxn modelId="{E9524AF7-AFE2-4758-ABA1-81051A49F697}" srcId="{5817BBCF-DFB1-4FF6-90AD-A9A40ABEB6CE}" destId="{30D98AD2-17F0-40A4-9699-1FE0B6D1A7AE}" srcOrd="0" destOrd="0" parTransId="{3035B327-5565-4AB4-99EA-5A417B23DDE5}" sibTransId="{EF0BB5D6-0C9C-4F1D-B312-26C1DAC872B0}"/>
    <dgm:cxn modelId="{B4C87F99-61F9-4CA2-AB0E-7D504944921B}" type="presParOf" srcId="{CBF13B93-E8FB-47EB-ACA0-6F0005CDB6A0}" destId="{CD1334AC-B88D-482A-AE5C-BE5A48D389CF}" srcOrd="0" destOrd="0" presId="urn:microsoft.com/office/officeart/2005/8/layout/cycle8"/>
    <dgm:cxn modelId="{E518E3B4-C38A-4FBF-8BD3-FB37BB293FB3}" type="presParOf" srcId="{CBF13B93-E8FB-47EB-ACA0-6F0005CDB6A0}" destId="{E37D4A67-B1B4-4C2C-9DC1-3C46E155BFFA}" srcOrd="1" destOrd="0" presId="urn:microsoft.com/office/officeart/2005/8/layout/cycle8"/>
    <dgm:cxn modelId="{4420D228-F2AB-45B4-83E9-CA12CD7B2DA4}" type="presParOf" srcId="{CBF13B93-E8FB-47EB-ACA0-6F0005CDB6A0}" destId="{E9F8EECF-EF85-4ACC-9563-422862FA0178}" srcOrd="2" destOrd="0" presId="urn:microsoft.com/office/officeart/2005/8/layout/cycle8"/>
    <dgm:cxn modelId="{CE7BD646-78D2-4178-AB9C-CD091C17ACD5}" type="presParOf" srcId="{CBF13B93-E8FB-47EB-ACA0-6F0005CDB6A0}" destId="{BAE20693-22A1-4D66-A194-38D527464FE7}" srcOrd="3" destOrd="0" presId="urn:microsoft.com/office/officeart/2005/8/layout/cycle8"/>
    <dgm:cxn modelId="{1723210D-C34D-45F5-AA84-A10CD03B3449}" type="presParOf" srcId="{CBF13B93-E8FB-47EB-ACA0-6F0005CDB6A0}" destId="{DB6F4D88-C7CE-4F69-A05B-CB71E719469E}" srcOrd="4" destOrd="0" presId="urn:microsoft.com/office/officeart/2005/8/layout/cycle8"/>
    <dgm:cxn modelId="{4AB0C194-302D-446B-9D02-EE0E5AD9696C}" type="presParOf" srcId="{CBF13B93-E8FB-47EB-ACA0-6F0005CDB6A0}" destId="{5FE69CF0-DCE5-4AE4-A6E3-DFF603E09950}" srcOrd="5" destOrd="0" presId="urn:microsoft.com/office/officeart/2005/8/layout/cycle8"/>
    <dgm:cxn modelId="{DE03CE53-FFFB-4454-80F3-97CF592775FC}" type="presParOf" srcId="{CBF13B93-E8FB-47EB-ACA0-6F0005CDB6A0}" destId="{7521CD5F-DFEA-4E39-892F-0374A2E67E1C}" srcOrd="6" destOrd="0" presId="urn:microsoft.com/office/officeart/2005/8/layout/cycle8"/>
    <dgm:cxn modelId="{17CC1268-3D72-49DE-AC41-6FA4D5463993}" type="presParOf" srcId="{CBF13B93-E8FB-47EB-ACA0-6F0005CDB6A0}" destId="{E669FB20-2A9B-4EB7-8114-FCD89CA6366D}" srcOrd="7" destOrd="0" presId="urn:microsoft.com/office/officeart/2005/8/layout/cycle8"/>
    <dgm:cxn modelId="{B9DDAF7E-144C-4AE1-A4F7-890C74E7AE19}" type="presParOf" srcId="{CBF13B93-E8FB-47EB-ACA0-6F0005CDB6A0}" destId="{ABA11792-92E6-48ED-99B3-651BE2A420AA}" srcOrd="8" destOrd="0" presId="urn:microsoft.com/office/officeart/2005/8/layout/cycle8"/>
    <dgm:cxn modelId="{57AC4032-D58F-4FD4-84B0-E5BECA8BD031}" type="presParOf" srcId="{CBF13B93-E8FB-47EB-ACA0-6F0005CDB6A0}" destId="{A305E430-0227-49F7-AE11-6150E92A45EA}" srcOrd="9" destOrd="0" presId="urn:microsoft.com/office/officeart/2005/8/layout/cycle8"/>
    <dgm:cxn modelId="{D2A241A1-8444-4930-8C9E-311EB2FE7FD2}" type="presParOf" srcId="{CBF13B93-E8FB-47EB-ACA0-6F0005CDB6A0}" destId="{B96F1B39-8A27-4FBC-9264-ADD698144FEA}" srcOrd="10" destOrd="0" presId="urn:microsoft.com/office/officeart/2005/8/layout/cycle8"/>
    <dgm:cxn modelId="{19A927F7-1AF9-46DF-9B59-C0B721D4A66C}" type="presParOf" srcId="{CBF13B93-E8FB-47EB-ACA0-6F0005CDB6A0}" destId="{59F818EA-D6F3-400D-BBFE-5CDC9F43369B}" srcOrd="11" destOrd="0" presId="urn:microsoft.com/office/officeart/2005/8/layout/cycle8"/>
    <dgm:cxn modelId="{9DD40BC8-4D22-45F0-92E9-78764DB86474}" type="presParOf" srcId="{CBF13B93-E8FB-47EB-ACA0-6F0005CDB6A0}" destId="{A1C55401-EBD6-4E36-890C-F54B7C3232CF}" srcOrd="12" destOrd="0" presId="urn:microsoft.com/office/officeart/2005/8/layout/cycle8"/>
    <dgm:cxn modelId="{4E662A47-F0EE-4028-8E1B-06A20A9F5B0D}" type="presParOf" srcId="{CBF13B93-E8FB-47EB-ACA0-6F0005CDB6A0}" destId="{F1B62D5B-08B1-4FD5-B79E-164C4E775798}" srcOrd="13" destOrd="0" presId="urn:microsoft.com/office/officeart/2005/8/layout/cycle8"/>
    <dgm:cxn modelId="{E119B1BF-B0C9-4D2D-9505-DBFC31C5E320}" type="presParOf" srcId="{CBF13B93-E8FB-47EB-ACA0-6F0005CDB6A0}" destId="{12ADFF98-7417-4108-863C-24E60EFBDB4C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334AC-B88D-482A-AE5C-BE5A48D389CF}">
      <dsp:nvSpPr>
        <dsp:cNvPr id="0" name=""/>
        <dsp:cNvSpPr/>
      </dsp:nvSpPr>
      <dsp:spPr>
        <a:xfrm>
          <a:off x="3505516" y="282836"/>
          <a:ext cx="3655123" cy="365512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Relaciones</a:t>
          </a:r>
        </a:p>
      </dsp:txBody>
      <dsp:txXfrm>
        <a:off x="5431853" y="1057375"/>
        <a:ext cx="1305401" cy="1087834"/>
      </dsp:txXfrm>
    </dsp:sp>
    <dsp:sp modelId="{DB6F4D88-C7CE-4F69-A05B-CB71E719469E}">
      <dsp:nvSpPr>
        <dsp:cNvPr id="0" name=""/>
        <dsp:cNvSpPr/>
      </dsp:nvSpPr>
      <dsp:spPr>
        <a:xfrm>
          <a:off x="3430238" y="413377"/>
          <a:ext cx="3655123" cy="365512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Delito</a:t>
          </a:r>
        </a:p>
      </dsp:txBody>
      <dsp:txXfrm>
        <a:off x="4300505" y="2784856"/>
        <a:ext cx="1958102" cy="957294"/>
      </dsp:txXfrm>
    </dsp:sp>
    <dsp:sp modelId="{ABA11792-92E6-48ED-99B3-651BE2A420AA}">
      <dsp:nvSpPr>
        <dsp:cNvPr id="0" name=""/>
        <dsp:cNvSpPr/>
      </dsp:nvSpPr>
      <dsp:spPr>
        <a:xfrm>
          <a:off x="3354959" y="282836"/>
          <a:ext cx="3655123" cy="365512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Conflicto</a:t>
          </a:r>
        </a:p>
      </dsp:txBody>
      <dsp:txXfrm>
        <a:off x="3778345" y="1057375"/>
        <a:ext cx="1305401" cy="1087834"/>
      </dsp:txXfrm>
    </dsp:sp>
    <dsp:sp modelId="{A1C55401-EBD6-4E36-890C-F54B7C3232CF}">
      <dsp:nvSpPr>
        <dsp:cNvPr id="0" name=""/>
        <dsp:cNvSpPr/>
      </dsp:nvSpPr>
      <dsp:spPr>
        <a:xfrm>
          <a:off x="3279548" y="56567"/>
          <a:ext cx="4107663" cy="410766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62D5B-08B1-4FD5-B79E-164C4E775798}">
      <dsp:nvSpPr>
        <dsp:cNvPr id="0" name=""/>
        <dsp:cNvSpPr/>
      </dsp:nvSpPr>
      <dsp:spPr>
        <a:xfrm>
          <a:off x="3203968" y="186876"/>
          <a:ext cx="4107663" cy="410766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DFF98-7417-4108-863C-24E60EFBDB4C}">
      <dsp:nvSpPr>
        <dsp:cNvPr id="0" name=""/>
        <dsp:cNvSpPr/>
      </dsp:nvSpPr>
      <dsp:spPr>
        <a:xfrm>
          <a:off x="3128388" y="56567"/>
          <a:ext cx="4107663" cy="410766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9B8DE-1F8A-4D3D-B716-A2730484E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9CB461-BB19-4197-8977-E3A5AB07E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84D30B-3622-4D77-969C-1D40323F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AC7426-83B0-48B6-BDCD-EC2487911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92EFBA-64E0-46BD-9A98-94C472B15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980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9AAC3-2BD8-49A5-84D6-23B2F76D9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4E94AA-8D23-47F9-A04B-BF7305C36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F06E04-F85F-4507-8F7D-600B69D5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AEAA95-99A5-4A32-A67C-FF0F383D9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5275D5-EAA9-4655-8839-F3FAE3C1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840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3CF125-78B9-4BA6-82A5-736AE1B6C6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2BB59A-F092-4479-BE8B-D3461550F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31ADB1-F03F-4629-8B8F-EA068749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48CF34-8EA8-42A7-A61B-50104BC5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37A356-0FE6-486F-A0B6-0BC146C8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885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E0E603-0F7E-4782-A25F-147E87604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A0DEC-FDB8-4EAE-9771-418FDA775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1D186A-D8E6-4F5D-9EC9-FC5CDD6F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4DE660-355E-4A01-BBE0-C0DB93022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E30811-9E72-4F24-B90B-1A5C7938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146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B9A008-2DD4-40D1-97BD-9517E384B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A1D902-33A3-4752-A3D3-BCA64F1A2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690B76-BE32-4C5D-B80A-5A174ADC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1BE4D0-2F40-481C-9200-940A5EFE7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EDEFBD-C1CD-494F-AAA9-62CDC38B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013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589F9-17D8-49A1-BFDA-50D52CA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4AE0B-BD5C-4C28-B608-4EDCFF96E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EB7AFB-65D6-40BD-8729-532DB82E0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BAC841-3DA8-434A-90CF-7BD4F7AB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8E8B8B-0E5A-4250-98ED-B94AC095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B6C083-FC49-478B-A7EE-9728488ED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1792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50A3E-4FFC-4CBA-B339-57C55ECF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05A8FC-2475-405C-9260-F27E1C185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D90886-B440-487F-A881-731E5344C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268960-E1B0-43C9-99EF-CD87AB98B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4FCAE9-2CC9-4D2B-ADAB-9A25EECC6D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6109108-4F4B-46AF-B27B-E1BDD6C4B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F9DB2F2-AEA8-4723-89DD-CA0EAD86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F80DF9F-969D-42DB-A2C6-E019768A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593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36B5D-5419-484C-9EE0-00AE7B6C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69EF30-9AB3-4E61-9257-5BCDE2EC9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BE99256-5E2A-4406-BAA6-57BB0EA6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BF25FA-1790-40E6-8A38-E0059F21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3729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034DC7-9E53-4AE9-9F22-C81D70C7E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4C83D6E-BF7D-4D21-8E85-90862105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F64E3E-FED5-4C83-8114-E0CCCFA6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6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04B9A-50B1-47D3-8883-08D16042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25E13A-881B-475B-BB30-355C6D0F3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D4FB41-674C-4A70-A81A-E4C335918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975E71-B471-4510-A5A6-6D167950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620325-3528-48E4-B931-8FD7265F7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9E0D52-5B25-4AF8-B6C5-9999DA3FD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131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B89C8B-5BAB-4CA2-8475-0ABB8C27B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0F1BE9D-5E51-4AC9-9E95-86C3B476D5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F3BACD-4727-4DCC-8C3E-1735857C7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0418D9-537F-4AB7-A406-1251C53CE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A47626-9C15-4F21-B63F-9972C198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1AD91C-2154-4600-9A44-8D3493A0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131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F82ED5B-20DE-4540-A125-6ED9871CC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A35CAE-13B2-4D69-8E43-D1E78C655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6344FF-D1EB-4163-9ADD-7467A555A3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35427-4CAE-49EC-B413-D3C123338B24}" type="datetimeFigureOut">
              <a:rPr lang="es-AR" smtClean="0"/>
              <a:t>6/10/2019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C06B98-4A89-4549-AA5D-BAA4635D4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F59350-2290-4411-B3FB-3DF34B6CF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D6DAD-8B6C-4ADF-938E-3054BBC8FA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611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86A6EF3-7A88-43CA-AF00-1AD63A7C9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Justicia restaurativa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50F6B8A7-66F5-412D-B6B1-336A486D0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Variedad de practicas que buscan responder al crimen de un modo más constructivo que las respuestas dadas por el sistema punitivo tradicional.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“Un proceso en el cual la víctima, el ofensor y/o cualquier otro miembro individual o colectivo afectado por el delito participan conjunta y activamente en la resolución de cuestiones vinculadas al delito, generalmente con la ayuda de un tercero justo en imparcial” (Congreso ONU, año 2000)</a:t>
            </a:r>
          </a:p>
        </p:txBody>
      </p:sp>
    </p:spTree>
    <p:extLst>
      <p:ext uri="{BB962C8B-B14F-4D97-AF65-F5344CB8AC3E}">
        <p14:creationId xmlns:p14="http://schemas.microsoft.com/office/powerpoint/2010/main" val="2851000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829F8B-4C15-4BF6-A8B1-620B923A6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Convención sobre los Derechos del Niño, art. 40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8E0732-59F4-4C6A-A124-A704A4508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/>
              <a:t>“Los Estados partes reconocen el derecho de todo niño de quien se alegue que ha infringido las leyes penales o a quien se acuse o declare culpable de haber infringido esas leyes a ser tratado de manera acorde con el fomento de su sentido de dignidad y el valor, que fortalezca el respeto del niño por los derechos humanos y las libertades fundamentales de terceros y en la que se tengan en cuenta la edad del niño y la importancia de promover la reintegración del niño y de que este asuma una función constructiva en la sociedad”</a:t>
            </a:r>
          </a:p>
        </p:txBody>
      </p:sp>
    </p:spTree>
    <p:extLst>
      <p:ext uri="{BB962C8B-B14F-4D97-AF65-F5344CB8AC3E}">
        <p14:creationId xmlns:p14="http://schemas.microsoft.com/office/powerpoint/2010/main" val="2975184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97666-A468-4EA4-8768-7C6361FE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En el proceso penal juvenil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0924B6-EE14-4D58-8DDF-76F453F67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Se deben contemplar opciones que posibiliten una vía diferente de la del proceso penal y/o la supresión del mismo una vez iniciada</a:t>
            </a:r>
          </a:p>
          <a:p>
            <a:endParaRPr lang="es-AR" dirty="0"/>
          </a:p>
          <a:p>
            <a:r>
              <a:rPr lang="es-AR" dirty="0"/>
              <a:t>Remisión de casos</a:t>
            </a:r>
          </a:p>
          <a:p>
            <a:r>
              <a:rPr lang="es-AR" dirty="0"/>
              <a:t>Mediación</a:t>
            </a:r>
          </a:p>
          <a:p>
            <a:r>
              <a:rPr lang="es-AR" dirty="0"/>
              <a:t>Conciliación</a:t>
            </a:r>
          </a:p>
          <a:p>
            <a:r>
              <a:rPr lang="es-AR" dirty="0"/>
              <a:t>Reparación del daño</a:t>
            </a:r>
          </a:p>
          <a:p>
            <a:endParaRPr lang="es-AR" dirty="0"/>
          </a:p>
          <a:p>
            <a:pPr marL="0" indent="0">
              <a:buNone/>
            </a:pPr>
            <a:r>
              <a:rPr lang="es-AR" dirty="0"/>
              <a:t>PRINCIPIO DE </a:t>
            </a:r>
            <a:r>
              <a:rPr lang="es-A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OPORTUNIDAD</a:t>
            </a:r>
          </a:p>
        </p:txBody>
      </p:sp>
    </p:spTree>
    <p:extLst>
      <p:ext uri="{BB962C8B-B14F-4D97-AF65-F5344CB8AC3E}">
        <p14:creationId xmlns:p14="http://schemas.microsoft.com/office/powerpoint/2010/main" val="279544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0EE1C-0D53-4BF3-80DD-72587B13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Tres “R”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69F2B-3036-406F-9BBE-5B98A54FB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RESPONSABILIDAD del autor, asumida libremente</a:t>
            </a:r>
          </a:p>
          <a:p>
            <a:endParaRPr lang="es-AR" dirty="0"/>
          </a:p>
          <a:p>
            <a:r>
              <a:rPr lang="es-AR" dirty="0"/>
              <a:t>RESTAURACIÓN de la víctima, para ser reparada y salir de esa posición</a:t>
            </a:r>
          </a:p>
          <a:p>
            <a:endParaRPr lang="es-AR" dirty="0"/>
          </a:p>
          <a:p>
            <a:r>
              <a:rPr lang="es-AR" dirty="0"/>
              <a:t>REINTEGRACIÓN, restableciendo los vínculo con la sociedad dañada</a:t>
            </a:r>
          </a:p>
        </p:txBody>
      </p:sp>
    </p:spTree>
    <p:extLst>
      <p:ext uri="{BB962C8B-B14F-4D97-AF65-F5344CB8AC3E}">
        <p14:creationId xmlns:p14="http://schemas.microsoft.com/office/powerpoint/2010/main" val="397380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C2F2D-45EB-4BA4-B891-1D185F52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UN PANORAMA MÁS AMPLIO…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4D5AC6-FE94-420E-88AF-88E57FFB3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 justicia Restaurativa no solo versa sobre el DELITO, sino sobre la PAZ, es un modo de educar a los jóvenes y los ciudadanos</a:t>
            </a:r>
          </a:p>
          <a:p>
            <a:r>
              <a:rPr lang="es-AR" dirty="0"/>
              <a:t>No es solo una respuesta a la delincuencia, es una filosofía integral; un modo de construir sentido de comunidad a través de la creación de relaciones no violentas en la sociedad</a:t>
            </a:r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2520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04941-4DF8-4865-AB09-2C52E819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QUÉ SE RESTAURA?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195AFD-F6C7-41EF-9BCD-54276447A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s-AR" dirty="0"/>
              <a:t>La propiedad perdida</a:t>
            </a:r>
          </a:p>
          <a:p>
            <a:r>
              <a:rPr lang="es-AR" dirty="0"/>
              <a:t>La lesión inferida</a:t>
            </a:r>
          </a:p>
          <a:p>
            <a:r>
              <a:rPr lang="es-AR" dirty="0"/>
              <a:t>El sentido de seguridad</a:t>
            </a:r>
          </a:p>
          <a:p>
            <a:r>
              <a:rPr lang="es-AR" dirty="0"/>
              <a:t>La dignidad</a:t>
            </a:r>
          </a:p>
          <a:p>
            <a:r>
              <a:rPr lang="es-AR" dirty="0"/>
              <a:t>Las relaciones humanas</a:t>
            </a:r>
          </a:p>
          <a:p>
            <a:r>
              <a:rPr lang="es-AR" dirty="0"/>
              <a:t>La paz</a:t>
            </a:r>
          </a:p>
          <a:p>
            <a:r>
              <a:rPr lang="es-AR" dirty="0"/>
              <a:t>La libre determinación</a:t>
            </a:r>
          </a:p>
          <a:p>
            <a:r>
              <a:rPr lang="es-AR" dirty="0"/>
              <a:t>El sentido de los deberes como ciudadano</a:t>
            </a:r>
          </a:p>
          <a:p>
            <a:r>
              <a:rPr lang="es-AR" dirty="0" err="1"/>
              <a:t>Etc</a:t>
            </a:r>
            <a:r>
              <a:rPr lang="es-AR" dirty="0"/>
              <a:t>…(es decir, hablamos de reparaciones MATERIALES y SIMBOLICAS) </a:t>
            </a:r>
          </a:p>
        </p:txBody>
      </p:sp>
    </p:spTree>
    <p:extLst>
      <p:ext uri="{BB962C8B-B14F-4D97-AF65-F5344CB8AC3E}">
        <p14:creationId xmlns:p14="http://schemas.microsoft.com/office/powerpoint/2010/main" val="101349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B9BF4-7B38-4DF0-A7E4-438D954CD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Recuperando el conflicto…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7FFD5D7C-816B-4128-A443-51E7AF94DC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0911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4526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99874-C8BB-403F-932E-B6A156523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Razones de la aparición de la JR – conjunción de tres corrientes de pensamiento: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E102A2-C81E-4347-93A4-80DC61A9E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 que mostró la fractura de las instituciones tradicionales de regulación</a:t>
            </a:r>
          </a:p>
          <a:p>
            <a:endParaRPr lang="es-AR" dirty="0"/>
          </a:p>
          <a:p>
            <a:r>
              <a:rPr lang="es-AR" dirty="0"/>
              <a:t>La que denunció los efectos devastadores del sistema penal en la vida del delincuente</a:t>
            </a:r>
          </a:p>
          <a:p>
            <a:endParaRPr lang="es-AR" dirty="0"/>
          </a:p>
          <a:p>
            <a:r>
              <a:rPr lang="es-AR" dirty="0"/>
              <a:t>La que propició el desarrollo de mecanismos tendientes a exaltar los derechos de hombres y mujeres (ofensores o víctimas)</a:t>
            </a:r>
          </a:p>
        </p:txBody>
      </p:sp>
    </p:spTree>
    <p:extLst>
      <p:ext uri="{BB962C8B-B14F-4D97-AF65-F5344CB8AC3E}">
        <p14:creationId xmlns:p14="http://schemas.microsoft.com/office/powerpoint/2010/main" val="899791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A5101-BEDB-40D4-AEC0-596C2605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Fines o propósitos de la Justicia Restaurativa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AE4541-FDC4-49A9-B561-ABFB2C23B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Proteger tanto el interés de la victima, como el de la comunidad y el del ofensor</a:t>
            </a:r>
          </a:p>
          <a:p>
            <a:r>
              <a:rPr lang="es-AR" dirty="0"/>
              <a:t>Reparación del daño </a:t>
            </a:r>
          </a:p>
          <a:p>
            <a:r>
              <a:rPr lang="es-AR" dirty="0"/>
              <a:t>Reducir los costos del sistema</a:t>
            </a:r>
          </a:p>
          <a:p>
            <a:r>
              <a:rPr lang="es-AR" dirty="0"/>
              <a:t>Disminuir la población carcelaria</a:t>
            </a:r>
          </a:p>
          <a:p>
            <a:r>
              <a:rPr lang="es-AR" dirty="0"/>
              <a:t>Disminuir la reincidencia</a:t>
            </a:r>
          </a:p>
          <a:p>
            <a:r>
              <a:rPr lang="es-AR" dirty="0"/>
              <a:t>Disminución (no eliminación) de las condenas</a:t>
            </a:r>
          </a:p>
          <a:p>
            <a:r>
              <a:rPr lang="es-AR" dirty="0"/>
              <a:t>Educativa</a:t>
            </a:r>
          </a:p>
        </p:txBody>
      </p:sp>
    </p:spTree>
    <p:extLst>
      <p:ext uri="{BB962C8B-B14F-4D97-AF65-F5344CB8AC3E}">
        <p14:creationId xmlns:p14="http://schemas.microsoft.com/office/powerpoint/2010/main" val="3667798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E1242-1466-4329-8071-30C8838B3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Pregunta: La justicia restaurativa debiera ser: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817F8A-1791-4517-80C6-E7AA26C96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b="1" i="1" dirty="0"/>
          </a:p>
          <a:p>
            <a:endParaRPr lang="es-AR" b="1" i="1" dirty="0"/>
          </a:p>
          <a:p>
            <a:endParaRPr lang="es-AR" b="1" i="1" dirty="0"/>
          </a:p>
          <a:p>
            <a:r>
              <a:rPr lang="es-AR" sz="4000" b="1" i="1" dirty="0"/>
              <a:t>¿Alternativa a la pena o pena alternativa?</a:t>
            </a:r>
          </a:p>
        </p:txBody>
      </p:sp>
    </p:spTree>
    <p:extLst>
      <p:ext uri="{BB962C8B-B14F-4D97-AF65-F5344CB8AC3E}">
        <p14:creationId xmlns:p14="http://schemas.microsoft.com/office/powerpoint/2010/main" val="267009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3011D3-034C-4567-AFAB-E56BC9E49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Justicia Restaurativa y principios del Derecho Penal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868285-C543-4B36-BA92-61918220F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Principio de Legalidad</a:t>
            </a:r>
          </a:p>
          <a:p>
            <a:r>
              <a:rPr lang="es-AR" dirty="0"/>
              <a:t>Principio de inocencia</a:t>
            </a:r>
          </a:p>
          <a:p>
            <a:r>
              <a:rPr lang="es-AR" dirty="0"/>
              <a:t>Principio de intervención mínima</a:t>
            </a:r>
          </a:p>
          <a:p>
            <a:r>
              <a:rPr lang="es-AR" dirty="0"/>
              <a:t>Derecho a la asistencia legal</a:t>
            </a:r>
          </a:p>
          <a:p>
            <a:r>
              <a:rPr lang="es-AR" dirty="0"/>
              <a:t>Derecho a un proceso equitativo, sin dilaciones indebidas</a:t>
            </a:r>
          </a:p>
          <a:p>
            <a:r>
              <a:rPr lang="es-AR" dirty="0"/>
              <a:t>Derecho a una sentencia comprensible</a:t>
            </a:r>
          </a:p>
          <a:p>
            <a:r>
              <a:rPr lang="es-AR" dirty="0"/>
              <a:t>Principio de proporcionalidad</a:t>
            </a:r>
          </a:p>
        </p:txBody>
      </p:sp>
    </p:spTree>
    <p:extLst>
      <p:ext uri="{BB962C8B-B14F-4D97-AF65-F5344CB8AC3E}">
        <p14:creationId xmlns:p14="http://schemas.microsoft.com/office/powerpoint/2010/main" val="4291476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541</Words>
  <Application>Microsoft Office PowerPoint</Application>
  <PresentationFormat>Panorámica</PresentationFormat>
  <Paragraphs>66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Justicia restaurativa</vt:lpstr>
      <vt:lpstr>Tres “R”</vt:lpstr>
      <vt:lpstr>UN PANORAMA MÁS AMPLIO…</vt:lpstr>
      <vt:lpstr>QUÉ SE RESTAURA?</vt:lpstr>
      <vt:lpstr>Recuperando el conflicto…</vt:lpstr>
      <vt:lpstr>Razones de la aparición de la JR – conjunción de tres corrientes de pensamiento:</vt:lpstr>
      <vt:lpstr>Fines o propósitos de la Justicia Restaurativa</vt:lpstr>
      <vt:lpstr>Pregunta: La justicia restaurativa debiera ser:</vt:lpstr>
      <vt:lpstr>Justicia Restaurativa y principios del Derecho Penal</vt:lpstr>
      <vt:lpstr>Convención sobre los Derechos del Niño, art. 40</vt:lpstr>
      <vt:lpstr>En el proceso penal juvenil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Justicia restaurativa</dc:title>
  <dc:creator>Leonardo Colazo</dc:creator>
  <cp:lastModifiedBy>Leonardo Colazo</cp:lastModifiedBy>
  <cp:revision>12</cp:revision>
  <dcterms:created xsi:type="dcterms:W3CDTF">2019-10-06T15:11:33Z</dcterms:created>
  <dcterms:modified xsi:type="dcterms:W3CDTF">2019-10-06T21:21:17Z</dcterms:modified>
</cp:coreProperties>
</file>